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590" y="60"/>
      </p:cViewPr>
      <p:guideLst>
        <p:guide orient="horz" pos="10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0700" y="2735860"/>
            <a:ext cx="8128000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700" y="433606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en-US" noProof="0" dirty="0"/>
          </a:p>
        </p:txBody>
      </p:sp>
      <p:pic>
        <p:nvPicPr>
          <p:cNvPr id="10" name="Bild 9" descr="LS_Medientechnik_OS_Blau_RGB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" y="420121"/>
            <a:ext cx="546137" cy="546137"/>
          </a:xfrm>
          <a:prstGeom prst="rect">
            <a:avLst/>
          </a:prstGeom>
        </p:spPr>
      </p:pic>
      <p:pic>
        <p:nvPicPr>
          <p:cNvPr id="1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920" y="423276"/>
            <a:ext cx="1026072" cy="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08F0F-3717-0942-9241-E6563A14553B}" type="datetime1">
              <a:rPr lang="en-US" noProof="0" smtClean="0"/>
              <a:pPr/>
              <a:t>8/9/2023</a:t>
            </a:fld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3E054-FA98-0D4D-A84E-988AA305B92A}" type="datetime1">
              <a:rPr lang="en-US" noProof="0" smtClean="0"/>
              <a:pPr/>
              <a:t>8/9/2023</a:t>
            </a:fld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849790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01800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1" y="6400800"/>
            <a:ext cx="12107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35369418-08C0-BE43-AA9B-AD0B2EE4ADC5}" type="datetime1">
              <a:rPr lang="en-US" smtClean="0"/>
              <a:pPr/>
              <a:t>8/9/2023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6114" y="6400800"/>
            <a:ext cx="516580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8376" y="6400800"/>
            <a:ext cx="119762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224653" y="479425"/>
            <a:ext cx="18461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>
                <a:solidFill>
                  <a:schemeClr val="bg2"/>
                </a:solidFill>
              </a:rPr>
              <a:t>Technische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Universität</a:t>
            </a:r>
            <a:r>
              <a:rPr lang="en-US" sz="900" b="0" noProof="0" dirty="0">
                <a:solidFill>
                  <a:schemeClr val="bg2"/>
                </a:solidFill>
              </a:rPr>
              <a:t> </a:t>
            </a:r>
            <a:r>
              <a:rPr lang="en-US" sz="900" b="0" noProof="0" dirty="0" err="1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2" name="Bild 1" descr="LS_Medientechnik_OS_Blau_RGB.wmf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1" y="286445"/>
            <a:ext cx="362833" cy="362833"/>
          </a:xfrm>
          <a:prstGeom prst="rect">
            <a:avLst/>
          </a:prstGeom>
        </p:spPr>
      </p:pic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866990" y="335830"/>
            <a:ext cx="19039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Chair of Media Technology</a:t>
            </a:r>
          </a:p>
          <a:p>
            <a:pPr algn="l"/>
            <a:r>
              <a:rPr lang="en-US" sz="900" b="0" noProof="0" dirty="0">
                <a:solidFill>
                  <a:schemeClr val="bg2"/>
                </a:solidFill>
              </a:rPr>
              <a:t>Prof. Dr.-</a:t>
            </a:r>
            <a:r>
              <a:rPr lang="en-US" sz="900" b="0" noProof="0" dirty="0" err="1">
                <a:solidFill>
                  <a:schemeClr val="bg2"/>
                </a:solidFill>
              </a:rPr>
              <a:t>Ing</a:t>
            </a:r>
            <a:r>
              <a:rPr lang="en-US" sz="900" b="0" noProof="0" dirty="0">
                <a:solidFill>
                  <a:schemeClr val="bg2"/>
                </a:solidFill>
              </a:rPr>
              <a:t>. </a:t>
            </a:r>
            <a:r>
              <a:rPr lang="en-US" sz="900" b="0" noProof="0" dirty="0" err="1">
                <a:solidFill>
                  <a:schemeClr val="bg2"/>
                </a:solidFill>
              </a:rPr>
              <a:t>Eckehard</a:t>
            </a:r>
            <a:r>
              <a:rPr lang="en-US" sz="900" b="0" noProof="0" dirty="0">
                <a:solidFill>
                  <a:schemeClr val="bg2"/>
                </a:solidFill>
              </a:rPr>
              <a:t> Steinbach</a:t>
            </a:r>
          </a:p>
        </p:txBody>
      </p:sp>
      <p:pic>
        <p:nvPicPr>
          <p:cNvPr id="4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78" y="325438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88" indent="-26828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88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500" indent="-2778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2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Image and Video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Compression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Lab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Ivan Nikolovski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823337-15E8-5C51-F520-49C03DB84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7"/>
    </mc:Choice>
    <mc:Fallback>
      <p:transition spd="slow" advTm="6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374D-C438-0B92-105B-0F15CA1F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DPCM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69187-3349-8CF0-4F49-FA546686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76540"/>
            <a:ext cx="8128000" cy="2312416"/>
          </a:xfrm>
        </p:spPr>
        <p:txBody>
          <a:bodyPr/>
          <a:lstStyle/>
          <a:p>
            <a:r>
              <a:rPr lang="de-DE" dirty="0" err="1"/>
              <a:t>Divided</a:t>
            </a:r>
            <a:r>
              <a:rPr lang="de-DE" dirty="0"/>
              <a:t> the DCT Transform </a:t>
            </a:r>
            <a:r>
              <a:rPr lang="de-DE" dirty="0" err="1"/>
              <a:t>into</a:t>
            </a:r>
            <a:r>
              <a:rPr lang="de-DE" dirty="0"/>
              <a:t> AC and DC </a:t>
            </a:r>
            <a:r>
              <a:rPr lang="de-DE" dirty="0" err="1"/>
              <a:t>coefficients</a:t>
            </a:r>
            <a:endParaRPr lang="de-DE" dirty="0"/>
          </a:p>
          <a:p>
            <a:r>
              <a:rPr lang="de-DE" dirty="0" err="1"/>
              <a:t>Encoded</a:t>
            </a:r>
            <a:r>
              <a:rPr lang="de-DE" dirty="0"/>
              <a:t> the 63 AC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block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r>
              <a:rPr lang="de-DE" dirty="0" err="1"/>
              <a:t>Encoded</a:t>
            </a:r>
            <a:r>
              <a:rPr lang="de-DE" dirty="0"/>
              <a:t> the DC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block </a:t>
            </a:r>
            <a:r>
              <a:rPr lang="de-DE" dirty="0" err="1"/>
              <a:t>using</a:t>
            </a:r>
            <a:r>
              <a:rPr lang="de-DE" dirty="0"/>
              <a:t> DPCM</a:t>
            </a:r>
          </a:p>
          <a:p>
            <a:r>
              <a:rPr lang="de-DE" dirty="0" err="1"/>
              <a:t>Example</a:t>
            </a:r>
            <a:r>
              <a:rPr lang="de-DE" dirty="0"/>
              <a:t> DPCM: </a:t>
            </a:r>
            <a:r>
              <a:rPr lang="en-US" dirty="0"/>
              <a:t>150, 155, 149, 152, 144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/>
              <a:t>150, 5, -6, 3, -8</a:t>
            </a:r>
          </a:p>
          <a:p>
            <a:r>
              <a:rPr lang="en-US" dirty="0"/>
              <a:t>This reduced the bit rate very significantly since the differences between DC components was small and thus required less Huffman codes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E3AC8AD-AFED-A4C2-724F-B8B803C56785}"/>
              </a:ext>
            </a:extLst>
          </p:cNvPr>
          <p:cNvSpPr txBox="1">
            <a:spLocks/>
          </p:cNvSpPr>
          <p:nvPr/>
        </p:nvSpPr>
        <p:spPr bwMode="auto">
          <a:xfrm>
            <a:off x="508000" y="3904333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de-DE" kern="0" dirty="0"/>
              <a:t>Adaptive </a:t>
            </a:r>
            <a:r>
              <a:rPr lang="de-DE" kern="0" dirty="0" err="1"/>
              <a:t>quantization</a:t>
            </a:r>
            <a:r>
              <a:rPr lang="de-DE" kern="0" dirty="0"/>
              <a:t> </a:t>
            </a:r>
            <a:r>
              <a:rPr lang="de-DE" kern="0" dirty="0" err="1"/>
              <a:t>table</a:t>
            </a:r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1078D5-6DA9-4D2C-B674-419263D1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621248"/>
            <a:ext cx="1744561" cy="1619467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2443201-C7E9-D551-C136-A2F91E8DB672}"/>
              </a:ext>
            </a:extLst>
          </p:cNvPr>
          <p:cNvSpPr txBox="1">
            <a:spLocks/>
          </p:cNvSpPr>
          <p:nvPr/>
        </p:nvSpPr>
        <p:spPr bwMode="auto">
          <a:xfrm>
            <a:off x="2432304" y="4621248"/>
            <a:ext cx="6574536" cy="138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Instead of the default luminance table I used the adaptive quantization table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slight</a:t>
            </a:r>
            <a:r>
              <a:rPr lang="de-DE" dirty="0">
                <a:sym typeface="Wingdings" panose="05000000000000000000" pitchFamily="2" charset="2"/>
              </a:rPr>
              <a:t> PSNR </a:t>
            </a:r>
            <a:r>
              <a:rPr lang="de-DE" dirty="0" err="1">
                <a:sym typeface="Wingdings" panose="05000000000000000000" pitchFamily="2" charset="2"/>
              </a:rPr>
              <a:t>increase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/>
              <a:t> </a:t>
            </a:r>
          </a:p>
          <a:p>
            <a:r>
              <a:rPr lang="en-US" dirty="0"/>
              <a:t>Fu, </a:t>
            </a:r>
            <a:r>
              <a:rPr lang="en-US" dirty="0" err="1"/>
              <a:t>Qiming</a:t>
            </a:r>
            <a:r>
              <a:rPr lang="en-US" dirty="0"/>
              <a:t>, et al. "A novel deblocking quantization table for luminance component in baseline JPEG." J Comm 10.8 (2015): 629-637.</a:t>
            </a:r>
            <a:endParaRPr lang="en-US" kern="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859989E-D3AF-FD99-5206-14F016132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407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22"/>
    </mc:Choice>
    <mc:Fallback>
      <p:transition spd="slow" advTm="6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931129C-5DF0-7F30-F7A6-279A2E7F0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906308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Common Huffman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Tables</a:t>
            </a:r>
            <a:endParaRPr lang="en-US" kern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A2A077-86B7-7D45-918F-58D10A428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3562192"/>
            <a:ext cx="8128000" cy="27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Using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all 5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provided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video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sequences</a:t>
            </a:r>
            <a:endParaRPr lang="de-DE" kern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Calculated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the PMFs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each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image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created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a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common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code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table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for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both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the AC and DC </a:t>
            </a:r>
            <a:r>
              <a:rPr lang="de-DE" kern="0" dirty="0" err="1">
                <a:latin typeface="Arial" charset="0"/>
                <a:ea typeface="ＭＳ Ｐゴシック" charset="0"/>
                <a:cs typeface="ＭＳ Ｐゴシック" charset="0"/>
              </a:rPr>
              <a:t>components</a:t>
            </a:r>
            <a:r>
              <a:rPr lang="de-DE" kern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bit</a:t>
            </a:r>
            <a:r>
              <a:rPr lang="de-DE" dirty="0">
                <a:sym typeface="Wingdings" panose="05000000000000000000" pitchFamily="2" charset="2"/>
              </a:rPr>
              <a:t> rate </a:t>
            </a:r>
            <a:r>
              <a:rPr lang="de-DE" dirty="0" err="1">
                <a:sym typeface="Wingdings" panose="05000000000000000000" pitchFamily="2" charset="2"/>
              </a:rPr>
              <a:t>reduced</a:t>
            </a:r>
            <a:endParaRPr lang="de-DE" dirty="0">
              <a:sym typeface="Wingdings" panose="05000000000000000000" pitchFamily="2" charset="2"/>
            </a:endParaRPr>
          </a:p>
          <a:p>
            <a:pPr eaLnBrk="1" hangingPunct="1"/>
            <a:r>
              <a:rPr lang="de-DE" dirty="0" err="1">
                <a:sym typeface="Wingdings" panose="05000000000000000000" pitchFamily="2" charset="2"/>
              </a:rPr>
              <a:t>Calculated</a:t>
            </a:r>
            <a:r>
              <a:rPr lang="de-DE" dirty="0">
                <a:sym typeface="Wingdings" panose="05000000000000000000" pitchFamily="2" charset="2"/>
              </a:rPr>
              <a:t> the PMFs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the </a:t>
            </a:r>
            <a:r>
              <a:rPr lang="de-DE" dirty="0" err="1">
                <a:sym typeface="Wingdings" panose="05000000000000000000" pitchFamily="2" charset="2"/>
              </a:rPr>
              <a:t>motion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vectors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zero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encoded</a:t>
            </a:r>
            <a:r>
              <a:rPr lang="de-DE" dirty="0">
                <a:sym typeface="Wingdings" panose="05000000000000000000" pitchFamily="2" charset="2"/>
              </a:rPr>
              <a:t> residual </a:t>
            </a:r>
            <a:r>
              <a:rPr lang="de-DE" dirty="0" err="1">
                <a:sym typeface="Wingdings" panose="05000000000000000000" pitchFamily="2" charset="2"/>
              </a:rPr>
              <a:t>image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insignificant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bit</a:t>
            </a:r>
            <a:r>
              <a:rPr lang="de-DE" dirty="0">
                <a:sym typeface="Wingdings" panose="05000000000000000000" pitchFamily="2" charset="2"/>
              </a:rPr>
              <a:t> rate </a:t>
            </a:r>
            <a:r>
              <a:rPr lang="de-DE" dirty="0" err="1">
                <a:sym typeface="Wingdings" panose="05000000000000000000" pitchFamily="2" charset="2"/>
              </a:rPr>
              <a:t>reduction</a:t>
            </a:r>
            <a:endParaRPr lang="de-DE" dirty="0">
              <a:sym typeface="Wingdings" panose="05000000000000000000" pitchFamily="2" charset="2"/>
            </a:endParaRPr>
          </a:p>
          <a:p>
            <a:pPr eaLnBrk="1" hangingPunct="1"/>
            <a:r>
              <a:rPr lang="de-DE" dirty="0" err="1">
                <a:sym typeface="Wingdings" panose="05000000000000000000" pitchFamily="2" charset="2"/>
              </a:rPr>
              <a:t>Computation</a:t>
            </a:r>
            <a:r>
              <a:rPr lang="de-DE" dirty="0">
                <a:sym typeface="Wingdings" panose="05000000000000000000" pitchFamily="2" charset="2"/>
              </a:rPr>
              <a:t> time was </a:t>
            </a:r>
            <a:r>
              <a:rPr lang="de-DE" dirty="0" err="1">
                <a:sym typeface="Wingdings" panose="05000000000000000000" pitchFamily="2" charset="2"/>
              </a:rPr>
              <a:t>significantly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reduced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wasn‘t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necessary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calculate</a:t>
            </a:r>
            <a:r>
              <a:rPr lang="de-DE" dirty="0">
                <a:sym typeface="Wingdings" panose="05000000000000000000" pitchFamily="2" charset="2"/>
              </a:rPr>
              <a:t> the Huffman </a:t>
            </a:r>
            <a:r>
              <a:rPr lang="de-DE" dirty="0" err="1">
                <a:sym typeface="Wingdings" panose="05000000000000000000" pitchFamily="2" charset="2"/>
              </a:rPr>
              <a:t>tables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rather</a:t>
            </a:r>
            <a:r>
              <a:rPr lang="de-DE" dirty="0">
                <a:sym typeface="Wingdings" panose="05000000000000000000" pitchFamily="2" charset="2"/>
              </a:rPr>
              <a:t> just </a:t>
            </a:r>
            <a:r>
              <a:rPr lang="de-DE" dirty="0" err="1">
                <a:sym typeface="Wingdings" panose="05000000000000000000" pitchFamily="2" charset="2"/>
              </a:rPr>
              <a:t>load</a:t>
            </a:r>
            <a:r>
              <a:rPr lang="de-DE" dirty="0">
                <a:sym typeface="Wingdings" panose="05000000000000000000" pitchFamily="2" charset="2"/>
              </a:rPr>
              <a:t> the </a:t>
            </a:r>
            <a:r>
              <a:rPr lang="de-DE" dirty="0" err="1">
                <a:sym typeface="Wingdings" panose="05000000000000000000" pitchFamily="2" charset="2"/>
              </a:rPr>
              <a:t>precomputed</a:t>
            </a:r>
            <a:r>
              <a:rPr lang="de-DE" dirty="0">
                <a:sym typeface="Wingdings" panose="05000000000000000000" pitchFamily="2" charset="2"/>
              </a:rPr>
              <a:t> Huffman </a:t>
            </a:r>
            <a:r>
              <a:rPr lang="de-DE" dirty="0" err="1">
                <a:sym typeface="Wingdings" panose="05000000000000000000" pitchFamily="2" charset="2"/>
              </a:rPr>
              <a:t>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scale</a:t>
            </a:r>
            <a:endParaRPr lang="en-US" dirty="0"/>
          </a:p>
          <a:p>
            <a:pPr eaLnBrk="1" hangingPunct="1"/>
            <a:endParaRPr lang="en-US" kern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A6011-D9D0-8AAC-DDB6-2FC68DAA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84" y="1482661"/>
            <a:ext cx="5316728" cy="194633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1690579-14C3-BCEA-FC42-07B2EC4F5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743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9"/>
    </mc:Choice>
    <mc:Fallback>
      <p:transition spd="slow" advTm="4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Motion Vector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Estimation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701800"/>
            <a:ext cx="8128000" cy="1434592"/>
          </a:xfrm>
        </p:spPr>
        <p:txBody>
          <a:bodyPr/>
          <a:lstStyle/>
          <a:p>
            <a:pPr eaLnBrk="1" hangingPunct="1"/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Sum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squared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differences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PSNR: 40.4282dB Time/Image:0.196s</a:t>
            </a:r>
          </a:p>
          <a:p>
            <a:pPr eaLnBrk="1" hangingPunct="1"/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Three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step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search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PSNR:38.3831dB Time/Image:0.053s</a:t>
            </a:r>
          </a:p>
          <a:p>
            <a:pPr eaLnBrk="1" hangingPunct="1"/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2D </a:t>
            </a:r>
            <a:r>
              <a:rPr lang="de-DE" dirty="0" err="1">
                <a:latin typeface="Arial" charset="0"/>
                <a:ea typeface="ＭＳ Ｐゴシック" charset="0"/>
                <a:cs typeface="ＭＳ Ｐゴシック" charset="0"/>
              </a:rPr>
              <a:t>Logorithmic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 Search PSNR:39.2699dB Time/Image: 0.079s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4AFF20D-C888-6B24-2181-C61F5737DE9C}"/>
              </a:ext>
            </a:extLst>
          </p:cNvPr>
          <p:cNvSpPr txBox="1">
            <a:spLocks/>
          </p:cNvSpPr>
          <p:nvPr/>
        </p:nvSpPr>
        <p:spPr bwMode="auto">
          <a:xfrm>
            <a:off x="508000" y="3402534"/>
            <a:ext cx="8128000" cy="60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de-DE" kern="0" dirty="0" err="1"/>
              <a:t>Deblocking</a:t>
            </a:r>
            <a:r>
              <a:rPr lang="de-DE" kern="0" dirty="0"/>
              <a:t> </a:t>
            </a:r>
            <a:r>
              <a:rPr lang="de-DE" kern="0" dirty="0" err="1"/>
              <a:t>filter</a:t>
            </a:r>
            <a:endParaRPr lang="en-US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C63095F-8189-D163-382D-1A4F7C88EFBB}"/>
              </a:ext>
            </a:extLst>
          </p:cNvPr>
          <p:cNvSpPr txBox="1">
            <a:spLocks/>
          </p:cNvSpPr>
          <p:nvPr/>
        </p:nvSpPr>
        <p:spPr bwMode="auto">
          <a:xfrm>
            <a:off x="508000" y="4270215"/>
            <a:ext cx="8128000" cy="141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§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534988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016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07950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Lucida Grande"/>
              <a:buChar char="□"/>
              <a:defRPr sz="2000" b="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For</a:t>
            </a:r>
            <a:r>
              <a:rPr lang="de-DE" kern="0" dirty="0"/>
              <a:t> the </a:t>
            </a:r>
            <a:r>
              <a:rPr lang="de-DE" kern="0" dirty="0" err="1"/>
              <a:t>scales</a:t>
            </a:r>
            <a:r>
              <a:rPr lang="de-DE" kern="0" dirty="0"/>
              <a:t> </a:t>
            </a:r>
            <a:r>
              <a:rPr lang="de-DE" kern="0" dirty="0" err="1"/>
              <a:t>with</a:t>
            </a:r>
            <a:r>
              <a:rPr lang="de-DE" kern="0" dirty="0"/>
              <a:t> </a:t>
            </a:r>
            <a:r>
              <a:rPr lang="de-DE" kern="0" dirty="0" err="1"/>
              <a:t>lower</a:t>
            </a:r>
            <a:r>
              <a:rPr lang="de-DE" kern="0" dirty="0"/>
              <a:t> </a:t>
            </a:r>
            <a:r>
              <a:rPr lang="de-DE" kern="0" dirty="0" err="1"/>
              <a:t>quality</a:t>
            </a:r>
            <a:r>
              <a:rPr lang="de-DE" kern="0" dirty="0"/>
              <a:t> I </a:t>
            </a:r>
            <a:r>
              <a:rPr lang="de-DE" kern="0" dirty="0" err="1"/>
              <a:t>used</a:t>
            </a:r>
            <a:r>
              <a:rPr lang="de-DE" kern="0" dirty="0"/>
              <a:t> a </a:t>
            </a:r>
            <a:r>
              <a:rPr lang="de-DE" kern="0" dirty="0" err="1"/>
              <a:t>deblocking</a:t>
            </a:r>
            <a:r>
              <a:rPr lang="de-DE" kern="0" dirty="0"/>
              <a:t> </a:t>
            </a:r>
            <a:r>
              <a:rPr lang="de-DE" kern="0" dirty="0" err="1"/>
              <a:t>filter</a:t>
            </a:r>
            <a:endParaRPr lang="de-DE" kern="0" dirty="0"/>
          </a:p>
          <a:p>
            <a:r>
              <a:rPr lang="de-DE" kern="0" dirty="0"/>
              <a:t>This </a:t>
            </a:r>
            <a:r>
              <a:rPr lang="de-DE" kern="0" dirty="0" err="1"/>
              <a:t>resulted</a:t>
            </a:r>
            <a:r>
              <a:rPr lang="de-DE" kern="0" dirty="0"/>
              <a:t> in a </a:t>
            </a:r>
            <a:r>
              <a:rPr lang="de-DE" kern="0" dirty="0" err="1"/>
              <a:t>significant</a:t>
            </a:r>
            <a:r>
              <a:rPr lang="de-DE" kern="0" dirty="0"/>
              <a:t> </a:t>
            </a:r>
            <a:r>
              <a:rPr lang="de-DE" kern="0" dirty="0" err="1"/>
              <a:t>increase</a:t>
            </a:r>
            <a:r>
              <a:rPr lang="de-DE" kern="0" dirty="0"/>
              <a:t> in PSNR</a:t>
            </a:r>
          </a:p>
          <a:p>
            <a:r>
              <a:rPr lang="de-DE" kern="0" dirty="0"/>
              <a:t>The </a:t>
            </a:r>
            <a:r>
              <a:rPr lang="de-DE" kern="0" dirty="0" err="1"/>
              <a:t>deblocking</a:t>
            </a:r>
            <a:r>
              <a:rPr lang="de-DE" kern="0" dirty="0"/>
              <a:t> </a:t>
            </a:r>
            <a:r>
              <a:rPr lang="de-DE" kern="0" dirty="0" err="1"/>
              <a:t>filter</a:t>
            </a:r>
            <a:r>
              <a:rPr lang="de-DE" kern="0" dirty="0"/>
              <a:t> </a:t>
            </a:r>
            <a:r>
              <a:rPr lang="de-DE" kern="0" dirty="0" err="1"/>
              <a:t>used</a:t>
            </a:r>
            <a:r>
              <a:rPr lang="de-DE" kern="0" dirty="0"/>
              <a:t> was the medfilt2 </a:t>
            </a:r>
            <a:r>
              <a:rPr lang="de-DE" kern="0" dirty="0" err="1"/>
              <a:t>filter</a:t>
            </a:r>
            <a:r>
              <a:rPr lang="de-DE" kern="0" dirty="0"/>
              <a:t> in MATLAB</a:t>
            </a:r>
            <a:endParaRPr lang="en-US" kern="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26BF1A2-BC8E-853F-C2F3-EFBB444C9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87"/>
    </mc:Choice>
    <mc:Fallback>
      <p:transition spd="slow" advTm="5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E0192-62A6-507A-D6ED-24470B45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 descr="Ein Bild, das Reihe, Diagramm, Steigung enthält.&#10;&#10;Automatisch generierte Beschreibung">
            <a:extLst>
              <a:ext uri="{FF2B5EF4-FFF2-40B4-BE49-F238E27FC236}">
                <a16:creationId xmlns:a16="http://schemas.microsoft.com/office/drawing/2014/main" id="{84175098-5722-1456-42E7-6E6C1E0D1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6947" r="8952" b="6243"/>
          <a:stretch/>
        </p:blipFill>
        <p:spPr>
          <a:xfrm>
            <a:off x="246944" y="1295880"/>
            <a:ext cx="8650111" cy="4636007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22D600F-C9B2-4431-C5B5-4A39C749D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333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8"/>
    </mc:Choice>
    <mc:Fallback>
      <p:transition spd="slow" advTm="1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</Words>
  <Application>Microsoft Office PowerPoint</Application>
  <PresentationFormat>Bildschirmpräsentation (4:3)</PresentationFormat>
  <Paragraphs>24</Paragraphs>
  <Slides>5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Lucida Grande</vt:lpstr>
      <vt:lpstr>Wingdings</vt:lpstr>
      <vt:lpstr>TUM_Vorlage_hellblau</vt:lpstr>
      <vt:lpstr>Image and Video Compression Lab</vt:lpstr>
      <vt:lpstr>DPCM</vt:lpstr>
      <vt:lpstr>PowerPoint-Präsentation</vt:lpstr>
      <vt:lpstr>Motion Vector Estimation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Ivan Nikolovski</cp:lastModifiedBy>
  <cp:revision>15</cp:revision>
  <dcterms:created xsi:type="dcterms:W3CDTF">2009-06-05T15:14:26Z</dcterms:created>
  <dcterms:modified xsi:type="dcterms:W3CDTF">2023-08-09T21:31:39Z</dcterms:modified>
</cp:coreProperties>
</file>